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1" r:id="rId9"/>
    <p:sldId id="273" r:id="rId10"/>
    <p:sldId id="274" r:id="rId11"/>
    <p:sldId id="275" r:id="rId12"/>
    <p:sldId id="272" r:id="rId13"/>
    <p:sldId id="277" r:id="rId14"/>
    <p:sldId id="286" r:id="rId15"/>
    <p:sldId id="276" r:id="rId16"/>
    <p:sldId id="285" r:id="rId17"/>
    <p:sldId id="278" r:id="rId18"/>
    <p:sldId id="284" r:id="rId19"/>
    <p:sldId id="279" r:id="rId20"/>
    <p:sldId id="281" r:id="rId21"/>
    <p:sldId id="282" r:id="rId22"/>
    <p:sldId id="283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39" d="100"/>
          <a:sy n="39" d="100"/>
        </p:scale>
        <p:origin x="36" y="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6CA087-CB8E-4EBC-A4AE-6704F9DB70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D44B553-2DC4-40FC-B7FF-BF475E560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4E5629-2B37-487C-AF2B-1D6A94AF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62F18-32F6-4A67-9FF0-68FE5744A138}" type="datetimeFigureOut">
              <a:rPr lang="de-DE" smtClean="0"/>
              <a:t>06.09.2017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4F4A79-B217-4963-B75F-68D16FE89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AEF8BD-E9A3-4040-BD1A-0786398CE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757DA-3C65-4E6C-830B-1C933F809DD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80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7B4551-714C-45B0-9572-BDE0A520C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4FB835F-776A-4FBC-A90B-994555310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91E9C1-83CD-4918-B5F2-CD8D04204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62F18-32F6-4A67-9FF0-68FE5744A138}" type="datetimeFigureOut">
              <a:rPr lang="de-DE" smtClean="0"/>
              <a:t>06.09.2017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FDB034-2D76-4CF3-8CC3-A7A982E72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6297FC-41D5-4B75-AD96-0EA75683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757DA-3C65-4E6C-830B-1C933F809DD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4905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5497AB0-DE04-46A4-83A0-731DB98BE5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1B2EE8C-1470-4CDA-8767-1D06E5132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831D38-7BAA-454F-A0D7-DA7F9732D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62F18-32F6-4A67-9FF0-68FE5744A138}" type="datetimeFigureOut">
              <a:rPr lang="de-DE" smtClean="0"/>
              <a:t>06.09.2017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567E4A-2138-46FA-BF59-1C54C44DB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60D37E-1378-4ADF-88E4-F3BA4B1E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757DA-3C65-4E6C-830B-1C933F809DD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4693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1CF9B-91EB-456A-895E-78B007BEE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5FD2B1-297F-47C1-91FD-585E86E4A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E26330-99C3-4BF4-8368-6B64724CE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62F18-32F6-4A67-9FF0-68FE5744A138}" type="datetimeFigureOut">
              <a:rPr lang="de-DE" smtClean="0"/>
              <a:t>06.09.2017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5DD6B4-3103-4F2F-A912-DF5AB30D9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755D5D-7C5E-4608-9049-E3CB2BBA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757DA-3C65-4E6C-830B-1C933F809DD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22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8DA433-8B6C-463B-A1D4-27A052231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85CE24-F30F-4AB7-8496-89834852A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9413F7-9EC4-47F0-8041-A6498465D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62F18-32F6-4A67-9FF0-68FE5744A138}" type="datetimeFigureOut">
              <a:rPr lang="de-DE" smtClean="0"/>
              <a:t>06.09.2017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1777E7-8254-4B80-BA3A-9C3C8524D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0AB844-B080-447A-A607-997E7B868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757DA-3C65-4E6C-830B-1C933F809DD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5127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DDAB48-D61B-431B-87DE-00AFB2B05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FFE93E-D5B8-43B9-B053-879CB649D4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16D7D8-CB99-453C-B165-3C92143FA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CB6D47C-E3BC-44B7-A949-3FFE66787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62F18-32F6-4A67-9FF0-68FE5744A138}" type="datetimeFigureOut">
              <a:rPr lang="de-DE" smtClean="0"/>
              <a:t>06.09.2017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C6C4177-15BC-40B5-A34D-36B358A90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6B3B5C-E890-4590-9E23-20D24805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757DA-3C65-4E6C-830B-1C933F809DD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331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D94D60-A307-4E30-9D3D-1A18B95C6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BF7A49-B142-40F6-BB7C-4669FBD6F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799B47-2DD9-4E7E-90CB-67B53C9BF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48DEE1D-A108-41E1-8EEA-85D1DE9BE6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B557856-29B4-4F2E-B47C-419A2FE61D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3CED3DE-C2E6-4481-B2AD-D00E38816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62F18-32F6-4A67-9FF0-68FE5744A138}" type="datetimeFigureOut">
              <a:rPr lang="de-DE" smtClean="0"/>
              <a:t>06.09.2017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C23E4FA-EBAB-4F76-8B44-A83BBA4F7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59F1761-E52C-4A0F-833C-744A46387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757DA-3C65-4E6C-830B-1C933F809DD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69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EECE3B-79A9-4EB1-A01E-ACD147FE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693BF81-4A88-40C7-A0BF-E3D70F9FA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62F18-32F6-4A67-9FF0-68FE5744A138}" type="datetimeFigureOut">
              <a:rPr lang="de-DE" smtClean="0"/>
              <a:t>06.09.2017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0B58EA-F5A5-41B3-9141-DABC41AE9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1AA85C-7F8F-4BC4-BCBA-EDEB5DBB8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757DA-3C65-4E6C-830B-1C933F809DD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279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441745-29BB-44C2-966F-249A313CF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62F18-32F6-4A67-9FF0-68FE5744A138}" type="datetimeFigureOut">
              <a:rPr lang="de-DE" smtClean="0"/>
              <a:t>06.09.2017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000769-CB52-461B-9794-D992B8139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46F665-15AF-4F88-9929-D0F0D0874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757DA-3C65-4E6C-830B-1C933F809DD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353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13ABF5-FEF5-4276-B86F-38637CE7A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300B05-2716-46D4-84AE-93480879A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9522DF-9DB8-4260-A57C-E63CE0807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DAFF2DE-BD37-499F-8031-4891FD055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62F18-32F6-4A67-9FF0-68FE5744A138}" type="datetimeFigureOut">
              <a:rPr lang="de-DE" smtClean="0"/>
              <a:t>06.09.2017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80A2D61-4856-46D2-888F-97C857E89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EF9DDD1-355D-4952-A92C-8889D061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757DA-3C65-4E6C-830B-1C933F809DD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652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274505-6E34-4F27-BC28-24E8ACD27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80FAD6F-BF0B-4607-A642-F278192611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7B0FB4C-18C1-4F43-BAD1-B359F42F87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0AB3BB2-8847-4645-B57C-BE7339E8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62F18-32F6-4A67-9FF0-68FE5744A138}" type="datetimeFigureOut">
              <a:rPr lang="de-DE" smtClean="0"/>
              <a:t>06.09.2017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AB0CA9C-07DA-42B6-80CE-95F9DA8C4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C2F0FB-B1AF-4D0C-B71B-D0C5C589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757DA-3C65-4E6C-830B-1C933F809DD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707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D82ABD9-B59F-439E-93CD-6FF62BE4F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2E66CE-FD05-40FE-A946-65222A38C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827AA3-7911-4397-B033-E143AB7130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62F18-32F6-4A67-9FF0-68FE5744A138}" type="datetimeFigureOut">
              <a:rPr lang="de-DE" smtClean="0"/>
              <a:t>06.09.2017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06F059-71E2-4E35-B7E0-A18AA6BCA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1937E1-F9C8-4A6D-9559-23DB4D696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757DA-3C65-4E6C-830B-1C933F809DD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357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lobalbioticinteractions.org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529/_db/_system/_admin/aardvark/index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tree.opentreeoflife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30F2DF-AF2E-4AF6-97A6-832C5F0FE9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Origins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Parasitism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9C18565-722A-448B-917B-0D9D51804C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Internship</a:t>
            </a:r>
            <a:r>
              <a:rPr lang="de-DE" dirty="0"/>
              <a:t> at IZW and HU Berlin</a:t>
            </a:r>
          </a:p>
          <a:p>
            <a:r>
              <a:rPr lang="de-DE" dirty="0"/>
              <a:t>Lydia Buntrock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4F899C0-3DF1-4456-AD9B-B35363FD7A4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24000" y="5326310"/>
            <a:ext cx="1800000" cy="11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0832120-F541-4687-AD9B-A7E98B2C9F9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51443" y="5322710"/>
            <a:ext cx="51624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10A0414-0BC3-4FEA-ADC7-DCE3F4F14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287" y="5214349"/>
            <a:ext cx="1526713" cy="12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4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E21C2F-ABB5-42A1-A9E4-91D85003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– Global Biotic Interactions (</a:t>
            </a:r>
            <a:r>
              <a:rPr lang="en-GB" dirty="0" err="1"/>
              <a:t>GloBI</a:t>
            </a:r>
            <a:r>
              <a:rPr lang="en-GB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70639F-0FBB-4791-9AB1-928EE7E65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08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Infrastructure and data service:</a:t>
            </a:r>
          </a:p>
          <a:p>
            <a:pPr marL="0" indent="0">
              <a:buNone/>
            </a:pPr>
            <a:r>
              <a:rPr lang="en-GB" dirty="0"/>
              <a:t>aggregates existing species interaction data exposes them in a structured way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→ analyse, visualize and discover</a:t>
            </a:r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>
                <a:hlinkClick r:id="rId2"/>
              </a:rPr>
              <a:t>http://www.globalbioticinteractions.org/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7654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E21C2F-ABB5-42A1-A9E4-91D850030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9887"/>
          </a:xfrm>
        </p:spPr>
        <p:txBody>
          <a:bodyPr/>
          <a:lstStyle/>
          <a:p>
            <a:r>
              <a:rPr lang="en-GB" dirty="0"/>
              <a:t>Data – Global Biotic Interactions (</a:t>
            </a:r>
            <a:r>
              <a:rPr lang="en-GB" dirty="0" err="1"/>
              <a:t>GloBI</a:t>
            </a:r>
            <a:r>
              <a:rPr lang="en-GB" dirty="0"/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1BC558E-4AC6-4258-85AD-6B9EBE0DD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451" y="1105012"/>
            <a:ext cx="7945098" cy="579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88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8C5CB-7CE2-4423-B200-9A0D06BD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 for ancestral-state reconstruction (ASR)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E5712D-0E18-4194-A3E5-A52FDA0D6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Taxonomic Majority Censoring (TMC)</a:t>
            </a:r>
          </a:p>
          <a:p>
            <a:pPr lvl="1"/>
            <a:r>
              <a:rPr lang="en-GB" dirty="0"/>
              <a:t>By Marius </a:t>
            </a:r>
            <a:r>
              <a:rPr lang="en-GB" dirty="0" err="1"/>
              <a:t>Bäsler</a:t>
            </a:r>
            <a:endParaRPr lang="en-GB" dirty="0"/>
          </a:p>
          <a:p>
            <a:pPr lvl="1"/>
            <a:r>
              <a:rPr lang="en-GB" dirty="0"/>
              <a:t>A simple mean-based numeric algorithm</a:t>
            </a:r>
          </a:p>
          <a:p>
            <a:r>
              <a:rPr lang="en-GB" dirty="0"/>
              <a:t>Maximum Parsimony (MP)</a:t>
            </a:r>
          </a:p>
          <a:p>
            <a:pPr lvl="1"/>
            <a:r>
              <a:rPr lang="en-GB" dirty="0"/>
              <a:t>minimizes the total number of character-state changes</a:t>
            </a:r>
          </a:p>
          <a:p>
            <a:r>
              <a:rPr lang="en-GB" dirty="0"/>
              <a:t>Maximum Likelihood (ML) / Bayesian</a:t>
            </a:r>
          </a:p>
          <a:p>
            <a:pPr lvl="1"/>
            <a:r>
              <a:rPr lang="en-GB" dirty="0"/>
              <a:t>statistical model: producing the most likely filled tree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518F137-0775-4DC6-B243-05D0495FEB7E}"/>
              </a:ext>
            </a:extLst>
          </p:cNvPr>
          <p:cNvSpPr/>
          <p:nvPr/>
        </p:nvSpPr>
        <p:spPr>
          <a:xfrm>
            <a:off x="5490706" y="3244334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Arial" panose="020B0604020202020204" pitchFamily="34" charset="0"/>
              </a:rPr>
              <a:t>2.637.204</a:t>
            </a:r>
            <a:endParaRPr lang="en-GB" sz="1100" dirty="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057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8C5CB-7CE2-4423-B200-9A0D06BD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Marius </a:t>
            </a:r>
            <a:r>
              <a:rPr lang="en-GB" dirty="0" err="1"/>
              <a:t>Bäsler</a:t>
            </a:r>
            <a:endParaRPr lang="en-GB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518F137-0775-4DC6-B243-05D0495FEB7E}"/>
              </a:ext>
            </a:extLst>
          </p:cNvPr>
          <p:cNvSpPr/>
          <p:nvPr/>
        </p:nvSpPr>
        <p:spPr>
          <a:xfrm>
            <a:off x="5490706" y="3244334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Arial" panose="020B0604020202020204" pitchFamily="34" charset="0"/>
              </a:rPr>
              <a:t>2.637.204</a:t>
            </a:r>
            <a:endParaRPr lang="en-GB" sz="1100" dirty="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8EEFFB9-7FD4-46BE-82B8-87BD517D50A8}"/>
              </a:ext>
            </a:extLst>
          </p:cNvPr>
          <p:cNvSpPr/>
          <p:nvPr/>
        </p:nvSpPr>
        <p:spPr>
          <a:xfrm>
            <a:off x="838200" y="1675721"/>
            <a:ext cx="10515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Examination of the data from taxonomic tree:</a:t>
            </a:r>
          </a:p>
          <a:p>
            <a:endParaRPr lang="en-GB" sz="2800" dirty="0"/>
          </a:p>
          <a:p>
            <a:r>
              <a:rPr lang="en-GB" sz="2800" dirty="0" err="1"/>
              <a:t>Freeliving</a:t>
            </a:r>
            <a:r>
              <a:rPr lang="en-GB" sz="2800" dirty="0"/>
              <a:t> Count (distinct, leaf nodes): 39.593</a:t>
            </a:r>
          </a:p>
          <a:p>
            <a:r>
              <a:rPr lang="en-GB" sz="2800" dirty="0"/>
              <a:t>Parasite Count (distinct, leaf nodes): 20.404</a:t>
            </a:r>
          </a:p>
          <a:p>
            <a:endParaRPr lang="en-GB" sz="2800" dirty="0"/>
          </a:p>
          <a:p>
            <a:r>
              <a:rPr lang="en-GB" sz="2800" dirty="0"/>
              <a:t>Origins of parasitism in </a:t>
            </a:r>
            <a:r>
              <a:rPr lang="en-GB" sz="2800" dirty="0" err="1"/>
              <a:t>Eukaryota</a:t>
            </a:r>
            <a:r>
              <a:rPr lang="en-GB" sz="2800" dirty="0"/>
              <a:t> (domain):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/>
              <a:t>Metazoa</a:t>
            </a:r>
            <a:r>
              <a:rPr lang="en-GB" sz="2800" dirty="0"/>
              <a:t>: 828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Fungi: 325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Plants: 151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SAR: 37</a:t>
            </a:r>
          </a:p>
        </p:txBody>
      </p:sp>
    </p:spTree>
    <p:extLst>
      <p:ext uri="{BB962C8B-B14F-4D97-AF65-F5344CB8AC3E}">
        <p14:creationId xmlns:p14="http://schemas.microsoft.com/office/powerpoint/2010/main" val="2356366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8C5CB-7CE2-4423-B200-9A0D06BD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tree analysis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518F137-0775-4DC6-B243-05D0495FEB7E}"/>
              </a:ext>
            </a:extLst>
          </p:cNvPr>
          <p:cNvSpPr/>
          <p:nvPr/>
        </p:nvSpPr>
        <p:spPr>
          <a:xfrm>
            <a:off x="5490706" y="3244334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Arial" panose="020B0604020202020204" pitchFamily="34" charset="0"/>
              </a:rPr>
              <a:t>2.637.204</a:t>
            </a:r>
            <a:endParaRPr lang="en-GB" sz="1100" dirty="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8C9935-A6FE-4C4C-83F2-6487840A0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35" y="1262268"/>
            <a:ext cx="11333129" cy="559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5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8C5CB-7CE2-4423-B200-9A0D06BD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tree analysis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518F137-0775-4DC6-B243-05D0495FEB7E}"/>
              </a:ext>
            </a:extLst>
          </p:cNvPr>
          <p:cNvSpPr/>
          <p:nvPr/>
        </p:nvSpPr>
        <p:spPr>
          <a:xfrm>
            <a:off x="5490706" y="3244334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Arial" panose="020B0604020202020204" pitchFamily="34" charset="0"/>
              </a:rPr>
              <a:t>2.637.204</a:t>
            </a:r>
            <a:endParaRPr lang="en-GB" sz="1100" dirty="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FFC1791-1661-4EF9-8A38-61952DB7C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59" y="1242937"/>
            <a:ext cx="11372281" cy="561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58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8C5CB-7CE2-4423-B200-9A0D06BD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tree analysis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518F137-0775-4DC6-B243-05D0495FEB7E}"/>
              </a:ext>
            </a:extLst>
          </p:cNvPr>
          <p:cNvSpPr/>
          <p:nvPr/>
        </p:nvSpPr>
        <p:spPr>
          <a:xfrm>
            <a:off x="5490706" y="3244334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Arial" panose="020B0604020202020204" pitchFamily="34" charset="0"/>
              </a:rPr>
              <a:t>2.637.204</a:t>
            </a:r>
            <a:endParaRPr lang="en-GB" sz="1100" dirty="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E0B921-C547-4BF5-B997-555B82E54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5" y="1221937"/>
            <a:ext cx="10741778" cy="563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70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8C5CB-7CE2-4423-B200-9A0D06BD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- procedure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518F137-0775-4DC6-B243-05D0495FEB7E}"/>
              </a:ext>
            </a:extLst>
          </p:cNvPr>
          <p:cNvSpPr/>
          <p:nvPr/>
        </p:nvSpPr>
        <p:spPr>
          <a:xfrm>
            <a:off x="5490706" y="3244334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Arial" panose="020B0604020202020204" pitchFamily="34" charset="0"/>
              </a:rPr>
              <a:t>2.637.204</a:t>
            </a:r>
            <a:endParaRPr lang="en-GB" sz="1100" dirty="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8EEFFB9-7FD4-46BE-82B8-87BD517D50A8}"/>
              </a:ext>
            </a:extLst>
          </p:cNvPr>
          <p:cNvSpPr/>
          <p:nvPr/>
        </p:nvSpPr>
        <p:spPr>
          <a:xfrm>
            <a:off x="838200" y="1675721"/>
            <a:ext cx="10515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Import tree and interaction data into </a:t>
            </a:r>
            <a:r>
              <a:rPr lang="en-GB" sz="2800" dirty="0" err="1"/>
              <a:t>ArangoDB</a:t>
            </a: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Get species attributes from the interactions (AQL)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Tag leaf nodes with these attributes (parasite / </a:t>
            </a:r>
            <a:r>
              <a:rPr lang="en-GB" sz="2800" dirty="0" err="1"/>
              <a:t>freeliving</a:t>
            </a:r>
            <a:r>
              <a:rPr lang="en-GB" sz="2800" dirty="0"/>
              <a:t>) (AQL)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r>
              <a:rPr lang="en-GB" sz="2800" dirty="0"/>
              <a:t>Resulting Tree:</a:t>
            </a:r>
          </a:p>
          <a:p>
            <a:endParaRPr lang="en-GB" sz="2800" dirty="0"/>
          </a:p>
          <a:p>
            <a:pPr algn="ctr"/>
            <a:r>
              <a:rPr lang="en-GB" sz="2800" dirty="0">
                <a:hlinkClick r:id="rId2"/>
              </a:rPr>
              <a:t>http://127.0.0.1:8529/_db/_system/_admin/aardvark/index.html</a:t>
            </a:r>
            <a:endParaRPr lang="en-GB" sz="2800" dirty="0"/>
          </a:p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775130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17E86C-8650-4DD4-91C4-7FAB93FD3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imported tree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223E810-4FE1-4D1C-A9DF-ADC732E7E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55" y="1478417"/>
            <a:ext cx="11020490" cy="5053012"/>
          </a:xfrm>
        </p:spPr>
      </p:pic>
    </p:spTree>
    <p:extLst>
      <p:ext uri="{BB962C8B-B14F-4D97-AF65-F5344CB8AC3E}">
        <p14:creationId xmlns:p14="http://schemas.microsoft.com/office/powerpoint/2010/main" val="1483477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8C5CB-7CE2-4423-B200-9A0D06BDD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7489"/>
          </a:xfrm>
        </p:spPr>
        <p:txBody>
          <a:bodyPr/>
          <a:lstStyle/>
          <a:p>
            <a:r>
              <a:rPr lang="en-GB" dirty="0"/>
              <a:t>Timeline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518F137-0775-4DC6-B243-05D0495FEB7E}"/>
              </a:ext>
            </a:extLst>
          </p:cNvPr>
          <p:cNvSpPr/>
          <p:nvPr/>
        </p:nvSpPr>
        <p:spPr>
          <a:xfrm>
            <a:off x="5490706" y="3244334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Arial" panose="020B0604020202020204" pitchFamily="34" charset="0"/>
              </a:rPr>
              <a:t>2.637.204</a:t>
            </a:r>
            <a:endParaRPr lang="en-GB" sz="1100" dirty="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8EEFFB9-7FD4-46BE-82B8-87BD517D50A8}"/>
              </a:ext>
            </a:extLst>
          </p:cNvPr>
          <p:cNvSpPr/>
          <p:nvPr/>
        </p:nvSpPr>
        <p:spPr>
          <a:xfrm>
            <a:off x="838200" y="1322615"/>
            <a:ext cx="10515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Currently working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Try Marius TMC algorithm on the synthesis tree.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Define possible algorithms for calculating node properties.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Review existing implementations.</a:t>
            </a:r>
          </a:p>
          <a:p>
            <a:endParaRPr lang="en-GB" sz="2400" dirty="0"/>
          </a:p>
          <a:p>
            <a:r>
              <a:rPr lang="en-GB" sz="2400" b="1" dirty="0"/>
              <a:t>In the long run: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 / attach / implement an algorithm to give the inner nodes attribute 'parasite' or '</a:t>
            </a:r>
            <a:r>
              <a:rPr lang="en-GB" sz="2400" dirty="0" err="1"/>
              <a:t>freeliving</a:t>
            </a:r>
            <a:r>
              <a:rPr lang="en-GB" sz="2400" dirty="0"/>
              <a:t>'. → Find origins for parasitism.</a:t>
            </a:r>
          </a:p>
          <a:p>
            <a:endParaRPr lang="en-GB" sz="2400" dirty="0"/>
          </a:p>
          <a:p>
            <a:r>
              <a:rPr lang="en-GB" sz="2400" b="1" dirty="0"/>
              <a:t>Future work: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Add </a:t>
            </a:r>
            <a:r>
              <a:rPr lang="en-GB" sz="2400" dirty="0" err="1"/>
              <a:t>symbiontic</a:t>
            </a:r>
            <a:r>
              <a:rPr lang="en-GB" sz="2400" dirty="0"/>
              <a:t> or other attributes to the nodes.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Parsimony analysis of coevolving species associations + reconstruction the history of host-parasite associations. Reconstruction the history of host-parasite associations.</a:t>
            </a:r>
          </a:p>
        </p:txBody>
      </p:sp>
    </p:spTree>
    <p:extLst>
      <p:ext uri="{BB962C8B-B14F-4D97-AF65-F5344CB8AC3E}">
        <p14:creationId xmlns:p14="http://schemas.microsoft.com/office/powerpoint/2010/main" val="1075030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C6B8B-73CA-4076-BAB0-F7CD0F207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F1111F-9AA8-4905-A7E5-AEEBDD81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Definitions</a:t>
            </a:r>
            <a:endParaRPr lang="de-DE" dirty="0"/>
          </a:p>
          <a:p>
            <a:r>
              <a:rPr lang="de-DE" dirty="0"/>
              <a:t>Motivation</a:t>
            </a:r>
          </a:p>
          <a:p>
            <a:r>
              <a:rPr lang="de-DE" dirty="0"/>
              <a:t>Data</a:t>
            </a:r>
          </a:p>
          <a:p>
            <a:r>
              <a:rPr lang="de-DE" dirty="0"/>
              <a:t>Methods</a:t>
            </a:r>
          </a:p>
          <a:p>
            <a:r>
              <a:rPr lang="de-DE" dirty="0"/>
              <a:t>Timeline &amp;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r>
              <a:rPr lang="de-DE" dirty="0"/>
              <a:t>References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A682EB-AD67-4B64-A29B-169D1D057F5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24000" y="5326310"/>
            <a:ext cx="1800000" cy="11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AAFB76B-BBB1-482F-9370-21ACAED0B55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51443" y="5322710"/>
            <a:ext cx="51624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8756194-C32C-472E-9AF5-A20F4EFAD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287" y="5214349"/>
            <a:ext cx="1526713" cy="12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7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C6B8B-73CA-4076-BAB0-F7CD0F207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8889"/>
          </a:xfrm>
        </p:spPr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F1111F-9AA8-4905-A7E5-AEEBDD818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4014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/>
              <a:t>Independent origins of parasitism in Animalia</a:t>
            </a:r>
            <a:r>
              <a:rPr lang="en-GB" dirty="0"/>
              <a:t> (Sara B. Weinstein and Armand M. </a:t>
            </a:r>
            <a:r>
              <a:rPr lang="en-GB" dirty="0" err="1"/>
              <a:t>Kuris</a:t>
            </a:r>
            <a:r>
              <a:rPr lang="en-GB" dirty="0"/>
              <a:t>)</a:t>
            </a:r>
          </a:p>
          <a:p>
            <a:r>
              <a:rPr lang="en-GB" b="1" dirty="0"/>
              <a:t>Global biotic interactions: An open infrastructure to share and </a:t>
            </a:r>
            <a:r>
              <a:rPr lang="en-GB" b="1" dirty="0" err="1"/>
              <a:t>analyze</a:t>
            </a:r>
            <a:r>
              <a:rPr lang="en-GB" b="1" dirty="0"/>
              <a:t> </a:t>
            </a:r>
            <a:r>
              <a:rPr lang="en-GB" b="1" dirty="0" err="1"/>
              <a:t>sepcies</a:t>
            </a:r>
            <a:r>
              <a:rPr lang="en-GB" b="1" dirty="0"/>
              <a:t>-interaction datasets</a:t>
            </a:r>
            <a:r>
              <a:rPr lang="en-GB" dirty="0"/>
              <a:t> (</a:t>
            </a:r>
            <a:r>
              <a:rPr lang="en-GB" dirty="0" err="1"/>
              <a:t>Jorrit</a:t>
            </a:r>
            <a:r>
              <a:rPr lang="en-GB" dirty="0"/>
              <a:t> H. </a:t>
            </a:r>
            <a:r>
              <a:rPr lang="en-GB" dirty="0" err="1"/>
              <a:t>Poelen</a:t>
            </a:r>
            <a:r>
              <a:rPr lang="en-GB" dirty="0"/>
              <a:t>, James D. Simons, Chris J. </a:t>
            </a:r>
            <a:r>
              <a:rPr lang="en-GB" dirty="0" err="1"/>
              <a:t>Mungall</a:t>
            </a:r>
            <a:r>
              <a:rPr lang="en-GB" dirty="0"/>
              <a:t>)</a:t>
            </a:r>
          </a:p>
          <a:p>
            <a:r>
              <a:rPr lang="en-GB" b="1" dirty="0"/>
              <a:t>Tangled trees - Phylogeny, </a:t>
            </a:r>
            <a:r>
              <a:rPr lang="en-GB" b="1" dirty="0" err="1"/>
              <a:t>Cospeciation</a:t>
            </a:r>
            <a:r>
              <a:rPr lang="en-GB" b="1" dirty="0"/>
              <a:t>, and Coevolution</a:t>
            </a:r>
            <a:r>
              <a:rPr lang="en-GB" dirty="0"/>
              <a:t> (Book by </a:t>
            </a:r>
            <a:r>
              <a:rPr lang="en-GB" dirty="0" err="1"/>
              <a:t>Roderic</a:t>
            </a:r>
            <a:r>
              <a:rPr lang="en-GB" dirty="0"/>
              <a:t> D. M. Page)</a:t>
            </a:r>
          </a:p>
          <a:p>
            <a:r>
              <a:rPr lang="en-GB" b="1" dirty="0"/>
              <a:t>Choosing the best ancestral character state reconstruction method</a:t>
            </a:r>
            <a:r>
              <a:rPr lang="en-GB" dirty="0"/>
              <a:t> ( Manuela Royer-</a:t>
            </a:r>
            <a:r>
              <a:rPr lang="en-GB" dirty="0" err="1"/>
              <a:t>Carenzi</a:t>
            </a:r>
            <a:r>
              <a:rPr lang="en-GB" dirty="0"/>
              <a:t>, Pierre </a:t>
            </a:r>
            <a:r>
              <a:rPr lang="en-GB" dirty="0" err="1"/>
              <a:t>Pontarotti</a:t>
            </a:r>
            <a:r>
              <a:rPr lang="en-GB" dirty="0"/>
              <a:t>, Gilles Didier – 2012)</a:t>
            </a:r>
          </a:p>
          <a:p>
            <a:r>
              <a:rPr lang="en-GB" b="1" dirty="0"/>
              <a:t>Synthesis of phylogeny and taxonomy into a comprehensive tree of life</a:t>
            </a:r>
            <a:r>
              <a:rPr lang="en-GB" dirty="0"/>
              <a:t> (</a:t>
            </a:r>
            <a:r>
              <a:rPr lang="en-GB" dirty="0" err="1"/>
              <a:t>Hinchliff</a:t>
            </a:r>
            <a:r>
              <a:rPr lang="en-GB" dirty="0"/>
              <a:t>, Cody E., et al. - 2015)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A682EB-AD67-4B64-A29B-169D1D057F5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24000" y="5326310"/>
            <a:ext cx="1800000" cy="11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AAFB76B-BBB1-482F-9370-21ACAED0B55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51443" y="5322710"/>
            <a:ext cx="51624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8756194-C32C-472E-9AF5-A20F4EFAD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287" y="5214349"/>
            <a:ext cx="1526713" cy="12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73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C6B8B-73CA-4076-BAB0-F7CD0F207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8889"/>
          </a:xfrm>
        </p:spPr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F1111F-9AA8-4905-A7E5-AEEBDD818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4014"/>
            <a:ext cx="10515600" cy="4351338"/>
          </a:xfrm>
        </p:spPr>
        <p:txBody>
          <a:bodyPr>
            <a:normAutofit/>
          </a:bodyPr>
          <a:lstStyle/>
          <a:p>
            <a:endParaRPr lang="en-GB" sz="2600" dirty="0"/>
          </a:p>
          <a:p>
            <a:r>
              <a:rPr lang="en-GB" sz="2600" b="1" dirty="0"/>
              <a:t>Animalia Phylum Tree</a:t>
            </a:r>
            <a:r>
              <a:rPr lang="en-GB" sz="2600" dirty="0"/>
              <a:t> by </a:t>
            </a:r>
            <a:r>
              <a:rPr lang="en-GB" sz="2600" dirty="0" err="1"/>
              <a:t>opelate</a:t>
            </a:r>
            <a:r>
              <a:rPr lang="en-GB" sz="2600" dirty="0"/>
              <a:t> http://opelate.deviantart.com/art/Animalia-Phylum-Tree-20118810 (4.7.2017)</a:t>
            </a:r>
          </a:p>
          <a:p>
            <a:r>
              <a:rPr lang="en-GB" sz="2600" b="1" dirty="0"/>
              <a:t>The Tree of Life</a:t>
            </a:r>
            <a:r>
              <a:rPr lang="en-GB" sz="2600" dirty="0"/>
              <a:t> - Edward </a:t>
            </a:r>
            <a:r>
              <a:rPr lang="en-GB" sz="2600" dirty="0" err="1"/>
              <a:t>Tufte</a:t>
            </a:r>
            <a:r>
              <a:rPr lang="en-GB" sz="2600" dirty="0"/>
              <a:t> forum: Evidence and assumptions in cladograms https://www.edwardtufte.com/bboard/q-and-a-fetch-msg?msg_id=00018e (4.7.2017)</a:t>
            </a:r>
          </a:p>
          <a:p>
            <a:r>
              <a:rPr lang="pt-BR" sz="2600" b="1" dirty="0"/>
              <a:t>Parasites</a:t>
            </a:r>
            <a:r>
              <a:rPr lang="pt-BR" sz="2600" dirty="0"/>
              <a:t> - https://en.wikipedia.org/wiki/Parasitism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A682EB-AD67-4B64-A29B-169D1D057F5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24000" y="5326310"/>
            <a:ext cx="1800000" cy="11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AAFB76B-BBB1-482F-9370-21ACAED0B55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51443" y="5322710"/>
            <a:ext cx="51624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8756194-C32C-472E-9AF5-A20F4EFAD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287" y="5214349"/>
            <a:ext cx="1526713" cy="12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36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483B41-AD67-4ED1-B98B-33DD1C392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1"/>
            <a:ext cx="10515600" cy="40713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800" b="1" dirty="0"/>
              <a:t>Thank you for your attention!</a:t>
            </a:r>
          </a:p>
          <a:p>
            <a:pPr marL="0" indent="0" algn="ctr">
              <a:buNone/>
            </a:pPr>
            <a:endParaRPr lang="en-GB" sz="4800" b="1" dirty="0"/>
          </a:p>
          <a:p>
            <a:pPr marL="0" indent="0" algn="ctr">
              <a:buNone/>
            </a:pPr>
            <a:r>
              <a:rPr lang="en-GB" sz="4800" b="1" dirty="0"/>
              <a:t>Questions?</a:t>
            </a:r>
            <a:endParaRPr lang="en-GB" sz="4800" dirty="0"/>
          </a:p>
          <a:p>
            <a:pPr marL="0" indent="0" algn="ctr">
              <a:buNone/>
            </a:pPr>
            <a:endParaRPr lang="en-GB" sz="48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142071-02D0-498F-9664-4E1293D5D22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24000" y="5326310"/>
            <a:ext cx="1800000" cy="11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2D314F5-F172-4BFC-9423-F8117720984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51443" y="5322710"/>
            <a:ext cx="51624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83D7117-D4C1-4743-BC04-265C0B033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287" y="5214349"/>
            <a:ext cx="1526713" cy="12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05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D1C834-CE6C-4F91-970C-2A35EDD0C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10439400" cy="777875"/>
          </a:xfrm>
        </p:spPr>
        <p:txBody>
          <a:bodyPr/>
          <a:lstStyle/>
          <a:p>
            <a:r>
              <a:rPr lang="en-GB" b="1" dirty="0"/>
              <a:t>Definitions – Taxonomic tree</a:t>
            </a: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3B500A3-996F-4CE5-9728-6F2E907D8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468" y="1143000"/>
            <a:ext cx="7837264" cy="551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69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B933FA-7267-4FAD-9F68-81E83A4C8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708"/>
          </a:xfrm>
        </p:spPr>
        <p:txBody>
          <a:bodyPr/>
          <a:lstStyle/>
          <a:p>
            <a:r>
              <a:rPr lang="en-GB" b="1" dirty="0"/>
              <a:t>Definitions – Phylogenetic tree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163A55-ED66-4816-AD6E-59B53C14E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3" y="1323834"/>
            <a:ext cx="6128657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Result: </a:t>
            </a:r>
            <a:r>
              <a:rPr lang="en-GB" sz="2400" b="1" dirty="0"/>
              <a:t>phylogeny</a:t>
            </a:r>
            <a:r>
              <a:rPr lang="en-GB" sz="2400" dirty="0"/>
              <a:t> / </a:t>
            </a:r>
            <a:r>
              <a:rPr lang="en-GB" sz="2400" b="1" dirty="0"/>
              <a:t>phylogenetic tree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 → data structure as hypothesis about the history of the evolutionary relationships of a group of organisms 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3518166E-0409-4BEE-B420-6761B32F90C9}"/>
              </a:ext>
            </a:extLst>
          </p:cNvPr>
          <p:cNvSpPr txBox="1">
            <a:spLocks/>
          </p:cNvSpPr>
          <p:nvPr/>
        </p:nvSpPr>
        <p:spPr>
          <a:xfrm>
            <a:off x="838200" y="1323834"/>
            <a:ext cx="43869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b="1" dirty="0"/>
              <a:t>Phylogenetics</a:t>
            </a:r>
            <a:r>
              <a:rPr lang="en-GB" sz="2400" dirty="0"/>
              <a:t>: </a:t>
            </a:r>
          </a:p>
          <a:p>
            <a:r>
              <a:rPr lang="en-GB" sz="2400" dirty="0"/>
              <a:t>study of evolutionary history</a:t>
            </a:r>
          </a:p>
          <a:p>
            <a:r>
              <a:rPr lang="en-GB" sz="2400" dirty="0"/>
              <a:t>relationships among individuals or groups of organisms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BF94449-8CE8-4886-A47B-454D5E0A8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020" y="3189440"/>
            <a:ext cx="9719960" cy="366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97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5B5E40-A2F7-48B7-8F8D-AB80CA49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Definitions – Parasitism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054736-08EC-426F-9395-A24746C60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8788"/>
            <a:ext cx="10515600" cy="1275669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Parasitism</a:t>
            </a:r>
            <a:r>
              <a:rPr lang="en-GB" dirty="0"/>
              <a:t> is an interaction relationship between two organisms living together in more or less intimate association in a relationship in which association is disadvantageous or destructive to one of the organisms.</a:t>
            </a:r>
          </a:p>
          <a:p>
            <a:endParaRPr lang="en-GB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A559B62-E6DA-4E91-80BB-DF567B78DD81}"/>
              </a:ext>
            </a:extLst>
          </p:cNvPr>
          <p:cNvSpPr txBox="1">
            <a:spLocks/>
          </p:cNvSpPr>
          <p:nvPr/>
        </p:nvSpPr>
        <p:spPr>
          <a:xfrm>
            <a:off x="838200" y="5682343"/>
            <a:ext cx="10515600" cy="560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40% of species are parasites, but the most of them are understudied.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A18448C-03B7-4DF3-A0E1-9F89B02E1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63208"/>
            <a:ext cx="2891203" cy="216036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82D28A8-1092-43C9-9E59-63A382B8B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063" y="3263231"/>
            <a:ext cx="2884056" cy="216033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0D2CC75-A8CA-4536-BB52-12C7C1C95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124" y="3262729"/>
            <a:ext cx="3244217" cy="21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39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BFF347-98AB-49CB-BDC7-C56C9EDBD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26049E-3BFD-4A85-904E-8C24D553D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587747" cy="4171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Origins of Parasitism across Animalia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“Parasitism has evolved at least 223 times in Animalia.”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Weinstein SB, </a:t>
            </a:r>
            <a:r>
              <a:rPr lang="en-GB" dirty="0" err="1"/>
              <a:t>Kuris</a:t>
            </a:r>
            <a:r>
              <a:rPr lang="en-GB" dirty="0"/>
              <a:t> AM (2016) Independent origins of parasitism in Animalia.</a:t>
            </a:r>
          </a:p>
          <a:p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4FF8E5-52FF-4727-B80E-CB4928DC8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947" y="365125"/>
            <a:ext cx="4927853" cy="645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68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E21C2F-ABB5-42A1-A9E4-91D85003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70639F-0FBB-4791-9AB1-928EE7E65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Tree:</a:t>
            </a:r>
          </a:p>
          <a:p>
            <a:pPr marL="457200" lvl="1" indent="0">
              <a:buNone/>
            </a:pPr>
            <a:r>
              <a:rPr lang="en-GB" dirty="0"/>
              <a:t>Open Tree of Life</a:t>
            </a:r>
          </a:p>
          <a:p>
            <a:pPr marL="457200" lvl="1" indent="0">
              <a:buNone/>
            </a:pPr>
            <a:r>
              <a:rPr lang="en-GB" dirty="0"/>
              <a:t>with Open Tree Taxonomy (OTT)</a:t>
            </a:r>
          </a:p>
          <a:p>
            <a:pPr marL="457200" lvl="1" indent="0">
              <a:buNone/>
            </a:pPr>
            <a:r>
              <a:rPr lang="en-GB" dirty="0"/>
              <a:t>→ phylogenetic tree with identities common with </a:t>
            </a:r>
            <a:r>
              <a:rPr lang="en-GB" dirty="0" err="1"/>
              <a:t>GloBI</a:t>
            </a:r>
            <a:endParaRPr lang="en-GB" dirty="0"/>
          </a:p>
          <a:p>
            <a:endParaRPr lang="en-GB" dirty="0"/>
          </a:p>
          <a:p>
            <a:r>
              <a:rPr lang="en-GB" dirty="0"/>
              <a:t>Data for Nodes:</a:t>
            </a:r>
          </a:p>
          <a:p>
            <a:pPr marL="457200" lvl="1" indent="0">
              <a:buNone/>
            </a:pPr>
            <a:r>
              <a:rPr lang="en-GB" dirty="0"/>
              <a:t>Global Biotic Interactions (</a:t>
            </a:r>
            <a:r>
              <a:rPr lang="en-GB" dirty="0" err="1"/>
              <a:t>GloBI</a:t>
            </a:r>
            <a:r>
              <a:rPr lang="en-GB" dirty="0"/>
              <a:t>)</a:t>
            </a:r>
          </a:p>
          <a:p>
            <a:pPr marL="457200" lvl="1" indent="0">
              <a:buNone/>
            </a:pPr>
            <a:r>
              <a:rPr lang="en-GB" dirty="0"/>
              <a:t>→ parasitism / </a:t>
            </a:r>
            <a:r>
              <a:rPr lang="en-GB" dirty="0" err="1"/>
              <a:t>freeliving</a:t>
            </a:r>
            <a:r>
              <a:rPr lang="en-GB" dirty="0"/>
              <a:t> state for </a:t>
            </a:r>
            <a:r>
              <a:rPr lang="en-GB" dirty="0" err="1"/>
              <a:t>leafnodes</a:t>
            </a:r>
            <a:r>
              <a:rPr lang="en-GB" dirty="0"/>
              <a:t> (species)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8785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E21C2F-ABB5-42A1-A9E4-91D85003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– Open Tree of Life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70639F-0FBB-4791-9AB1-928EE7E65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088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dirty="0"/>
              <a:t>"Synthesis of phylogeny and taxonomy into a comprehensive tree of life.“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>
                <a:solidFill>
                  <a:srgbClr val="0070C0"/>
                </a:solidFill>
                <a:hlinkClick r:id="rId2"/>
              </a:rPr>
              <a:t>https://tree.opentreeoflife.org</a:t>
            </a:r>
            <a:endParaRPr lang="en-GB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construct of comprehensive, dynamic and digitally-available tree</a:t>
            </a:r>
          </a:p>
          <a:p>
            <a:r>
              <a:rPr lang="en-GB" dirty="0"/>
              <a:t>synthesizing published phylogenetic trees along with taxonomic data</a:t>
            </a:r>
          </a:p>
          <a:p>
            <a:pPr marL="0" indent="0">
              <a:buNone/>
            </a:pPr>
            <a:r>
              <a:rPr lang="en-GB" dirty="0"/>
              <a:t>→ Reflects the overall phylogeny of life</a:t>
            </a:r>
          </a:p>
          <a:p>
            <a:pPr marL="457200" lvl="1" indent="0">
              <a:buNone/>
            </a:pPr>
            <a:r>
              <a:rPr lang="en-GB" dirty="0"/>
              <a:t>~ 1.8. million named species</a:t>
            </a:r>
          </a:p>
          <a:p>
            <a:r>
              <a:rPr lang="en-GB" dirty="0"/>
              <a:t>Most recognized species have never been included in a phylogenetic analysis.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998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E21C2F-ABB5-42A1-A9E4-91D850030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Data – Open Tree Taxonomy (OTT)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70639F-0FBB-4791-9AB1-928EE7E65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80808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synthesis of available taxonomies</a:t>
            </a:r>
          </a:p>
          <a:p>
            <a:r>
              <a:rPr lang="en-GB" dirty="0"/>
              <a:t>It is open, extensible and updatable.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Tree version 9.1 with OTT version ott3.0</a:t>
            </a:r>
          </a:p>
          <a:p>
            <a:r>
              <a:rPr lang="en-GB" dirty="0"/>
              <a:t>last update: March 22, 2017 (OTT: February 26, 2017)</a:t>
            </a:r>
          </a:p>
          <a:p>
            <a:r>
              <a:rPr lang="en-GB" dirty="0"/>
              <a:t>Tips in synthetic tree: 2.637.204 (leaf nodes)</a:t>
            </a:r>
          </a:p>
          <a:p>
            <a:r>
              <a:rPr lang="en-GB" dirty="0"/>
              <a:t>Taxon count: 3.594.550</a:t>
            </a:r>
          </a:p>
          <a:p>
            <a:r>
              <a:rPr lang="en-GB" dirty="0"/>
              <a:t>Trees in synthesis: 819</a:t>
            </a:r>
          </a:p>
          <a:p>
            <a:r>
              <a:rPr lang="en-GB" dirty="0"/>
              <a:t>Internal nodes: 229.801</a:t>
            </a:r>
          </a:p>
          <a:p>
            <a:pPr marL="0" indent="0">
              <a:buNone/>
            </a:pPr>
            <a:r>
              <a:rPr lang="en-GB" dirty="0"/>
              <a:t>→ not nearly binary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285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817</Words>
  <Application>Microsoft Office PowerPoint</Application>
  <PresentationFormat>Breitbild</PresentationFormat>
  <Paragraphs>128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Tahoma</vt:lpstr>
      <vt:lpstr>Office</vt:lpstr>
      <vt:lpstr>Origins of Parasitism</vt:lpstr>
      <vt:lpstr>Structure</vt:lpstr>
      <vt:lpstr>Definitions – Taxonomic tree</vt:lpstr>
      <vt:lpstr>Definitions – Phylogenetic tree</vt:lpstr>
      <vt:lpstr>Definitions – Parasitism</vt:lpstr>
      <vt:lpstr>Motivation</vt:lpstr>
      <vt:lpstr>Data</vt:lpstr>
      <vt:lpstr>Data – Open Tree of Life</vt:lpstr>
      <vt:lpstr>Data – Open Tree Taxonomy (OTT)</vt:lpstr>
      <vt:lpstr>Data – Global Biotic Interactions (GloBI)</vt:lpstr>
      <vt:lpstr>Data – Global Biotic Interactions (GloBI)</vt:lpstr>
      <vt:lpstr>Methods for ancestral-state reconstruction (ASR)</vt:lpstr>
      <vt:lpstr>Results – Marius Bäsler</vt:lpstr>
      <vt:lpstr>Results – tree analysis</vt:lpstr>
      <vt:lpstr>Results – tree analysis</vt:lpstr>
      <vt:lpstr>Results – tree analysis</vt:lpstr>
      <vt:lpstr>Results - procedure</vt:lpstr>
      <vt:lpstr>Results – imported tree</vt:lpstr>
      <vt:lpstr>Timeline</vt:lpstr>
      <vt:lpstr>References</vt:lpstr>
      <vt:lpstr>References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Origins of Parasitism</dc:title>
  <dc:creator>Lydia Buntrock</dc:creator>
  <cp:lastModifiedBy>Lydia Buntrock</cp:lastModifiedBy>
  <cp:revision>18</cp:revision>
  <dcterms:created xsi:type="dcterms:W3CDTF">2017-09-06T11:23:42Z</dcterms:created>
  <dcterms:modified xsi:type="dcterms:W3CDTF">2017-09-06T20:03:42Z</dcterms:modified>
</cp:coreProperties>
</file>